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</p:sldIdLst>
  <p:sldSz cx="18288000" cy="10287000"/>
  <p:notesSz cx="6858000" cy="9144000"/>
  <p:defaultTextStyle>
    <a:defPPr>
      <a:defRPr lang="en-US"/>
    </a:defPPr>
    <a:lvl1pPr marL="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1pPr>
    <a:lvl2pPr marL="18139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2pPr>
    <a:lvl3pPr marL="36278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3pPr>
    <a:lvl4pPr marL="54416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4pPr>
    <a:lvl5pPr marL="72556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5pPr>
    <a:lvl6pPr marL="90694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6pPr>
    <a:lvl7pPr marL="1088340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7pPr>
    <a:lvl8pPr marL="126972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8pPr>
    <a:lvl9pPr marL="1451118" algn="l" defTabSz="181390" rtl="0" eaLnBrk="1" latinLnBrk="0" hangingPunct="1">
      <a:defRPr sz="71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004F"/>
    <a:srgbClr val="86C5DB"/>
    <a:srgbClr val="3E67A8"/>
    <a:srgbClr val="00934F"/>
    <a:srgbClr val="92B441"/>
    <a:srgbClr val="20BDC4"/>
    <a:srgbClr val="009CDE"/>
    <a:srgbClr val="F02441"/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94" autoAdjust="0"/>
    <p:restoredTop sz="94660"/>
  </p:normalViewPr>
  <p:slideViewPr>
    <p:cSldViewPr snapToGrid="0">
      <p:cViewPr varScale="1">
        <p:scale>
          <a:sx n="61" d="100"/>
          <a:sy n="61" d="100"/>
        </p:scale>
        <p:origin x="88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683545"/>
            <a:ext cx="13716000" cy="35814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2483643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91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444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547688"/>
            <a:ext cx="3943350" cy="871775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547688"/>
            <a:ext cx="11601450" cy="8717757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2870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616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564608"/>
            <a:ext cx="15773400" cy="427910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884195"/>
            <a:ext cx="15773400" cy="2250281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2167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738438"/>
            <a:ext cx="7772400" cy="6527007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3619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547688"/>
            <a:ext cx="15773400" cy="1988345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521745"/>
            <a:ext cx="7736681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757613"/>
            <a:ext cx="7736681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521745"/>
            <a:ext cx="7774782" cy="1235868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757613"/>
            <a:ext cx="7774782" cy="55268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888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3915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610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481138"/>
            <a:ext cx="9258300" cy="7310438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32006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85800"/>
            <a:ext cx="5898356" cy="24003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481138"/>
            <a:ext cx="9258300" cy="7310438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3086100"/>
            <a:ext cx="5898356" cy="5717382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9567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547688"/>
            <a:ext cx="15773400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738438"/>
            <a:ext cx="15773400" cy="6527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16/12/2025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9534526"/>
            <a:ext cx="61722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444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5"/>
            <a:ext cx="18288000" cy="1401110"/>
          </a:xfrm>
          <a:prstGeom prst="rect">
            <a:avLst/>
          </a:prstGeom>
          <a:gradFill flip="none" rotWithShape="1">
            <a:gsLst>
              <a:gs pos="0">
                <a:srgbClr val="8C004F"/>
              </a:gs>
              <a:gs pos="48000">
                <a:srgbClr val="F0244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964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994813" y="28474"/>
            <a:ext cx="14937246" cy="12052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/>
            <a:r>
              <a:rPr lang="pt-BR" sz="2800" b="1" dirty="0">
                <a:latin typeface="Arial" panose="020B0604020202020204" pitchFamily="34" charset="0"/>
                <a:cs typeface="Arial" panose="020B0604020202020204" pitchFamily="34" charset="0"/>
              </a:rPr>
              <a:t>XXI SIMPÓSIO DE INOVAÇÕES TÉCNICAS DA ETEC ASTOR DE MATTOS CARVALHO</a:t>
            </a:r>
          </a:p>
          <a:p>
            <a:pPr algn="r"/>
            <a:r>
              <a:rPr lang="pt-BR" sz="2800"/>
              <a:t>02 de dezembro de 2025</a:t>
            </a:r>
            <a:endParaRPr lang="pt-BR" sz="2800" dirty="0"/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342" y="1356037"/>
            <a:ext cx="88522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4000" b="1" dirty="0">
                <a:latin typeface="Arial" pitchFamily="34" charset="0"/>
                <a:cs typeface="Arial" pitchFamily="34" charset="0"/>
              </a:rPr>
              <a:t>DP Motors</a:t>
            </a: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1818785" y="13457270"/>
            <a:ext cx="14650430" cy="0"/>
          </a:xfrm>
          <a:prstGeom prst="line">
            <a:avLst/>
          </a:prstGeom>
          <a:ln w="88900">
            <a:solidFill>
              <a:srgbClr val="8C0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13616950" y="5321404"/>
            <a:ext cx="4245370" cy="210219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pt-BR" sz="1400" b="1" cap="all" dirty="0">
                <a:latin typeface="Arial" panose="020B0604020202020204" pitchFamily="34" charset="0"/>
                <a:cs typeface="Arial" panose="020B0604020202020204" pitchFamily="34" charset="0"/>
              </a:rPr>
              <a:t>AGRADECIMENTOS</a:t>
            </a:r>
          </a:p>
          <a:p>
            <a:pPr algn="just"/>
            <a:endParaRPr lang="pt-BR" sz="14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	Agradecemos aos Professores:</a:t>
            </a:r>
          </a:p>
          <a:p>
            <a:pPr algn="just"/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						Danilo Aparecido </a:t>
            </a:r>
            <a:r>
              <a:rPr 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Garbulio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just"/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						Guido Aparecido Branco Junior,</a:t>
            </a:r>
          </a:p>
          <a:p>
            <a:pPr algn="just"/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  <a:r>
              <a:rPr 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Luis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Antonio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 Rabelo de Paula,</a:t>
            </a:r>
          </a:p>
          <a:p>
            <a:pPr algn="just"/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						Ronaldo Aparecido</a:t>
            </a:r>
            <a:r>
              <a:rPr lang="pt-BR" sz="1400" b="1" dirty="0">
                <a:latin typeface="Arial" panose="020B0604020202020204" pitchFamily="34" charset="0"/>
                <a:cs typeface="Arial" pitchFamily="34" charset="0"/>
              </a:rPr>
              <a:t>  </a:t>
            </a:r>
            <a:r>
              <a:rPr 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Tascin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 ,</a:t>
            </a:r>
          </a:p>
          <a:p>
            <a:pPr algn="just"/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						Ronaldo </a:t>
            </a:r>
            <a:r>
              <a:rPr lang="pt-BR" sz="1400" dirty="0" err="1">
                <a:latin typeface="Arial" panose="020B0604020202020204" pitchFamily="34" charset="0"/>
                <a:cs typeface="Arial" panose="020B0604020202020204" pitchFamily="34" charset="0"/>
              </a:rPr>
              <a:t>Baragatt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 Cassini. 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42926C5C-79B8-4BB8-8437-82D284FF8BA6}"/>
              </a:ext>
            </a:extLst>
          </p:cNvPr>
          <p:cNvSpPr txBox="1"/>
          <p:nvPr/>
        </p:nvSpPr>
        <p:spPr>
          <a:xfrm>
            <a:off x="9222995" y="5154370"/>
            <a:ext cx="4245369" cy="43701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DESENVOLVIMENTO</a:t>
            </a:r>
            <a:b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	O desenvolvimento do projeto ocorreu em etapas. </a:t>
            </a: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	Primeiro, foram definidos os requisitos do sistema, como cadastro de usuários, anúncios de veículos, comunicação e integração com banco de dados. Em seguida, foram criados protótipos das telas e estruturado o fluxo do site.</a:t>
            </a:r>
            <a:b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	Para facilitar o desenvolvimento do projeto ouve uma divisão de trabalho entre a equipe. Os alunos responsáveis pela documentação são: Iasmin e Nicolas. Pelo design foi a aluna Iasmin. E por fim programação pelos alunos: Gabriel Bernardo, Gabriel Nunes, 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Luis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 Felipe e Nicolas.</a:t>
            </a: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	 No Front-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, utilizou-se HTML para estruturação, CSS e 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Bootstrap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 para design e responsividade, além de 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JavaScript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 para interações e dinamismo.</a:t>
            </a:r>
            <a:b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	No Back-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, PHP foi utilizado para a lógica do sistema e integração com o banco de dados MySQL. A API 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Brevo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 auxiliou no envio de e-mails de verificação e contato entre os vendedores e compradores, enquanto o 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Git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 foi utilizado como controle de versão para organização e acompanhamento da evolução do código. Essa metodologia permitiu um desenvolvimento estruturado, seguro e eficiente.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179217" y="2513276"/>
            <a:ext cx="4449727" cy="34905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INTRODUÇÃO</a:t>
            </a:r>
          </a:p>
          <a:p>
            <a:pPr algn="just"/>
            <a:endParaRPr lang="pt-B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	O projeto </a:t>
            </a:r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DP Motors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 consiste na criação de um site regional de venda de veículos. O nome foi escolhido a partir das cidades de origem dos primeiros desenvolvedores (Duartina e Paulistânia), unido ao termo “Motors”, relacionado ao setor automobilístico.</a:t>
            </a:r>
            <a:b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	A ideia surgiu após uma atividade de TCC, na qual a proposta de vendas automobilísticas mostrou maior viabilidade, relevância econômica e baixa concorrência na região, atualmente dominada pela empresa Carros SP.</a:t>
            </a:r>
            <a:b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	A equipe é formada por cinco integrantes responsáveis por programação, documentação e design.</a:t>
            </a:r>
            <a:endParaRPr lang="pt-B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0" y="2017453"/>
            <a:ext cx="18288000" cy="455189"/>
          </a:xfrm>
          <a:prstGeom prst="rect">
            <a:avLst/>
          </a:prstGeom>
          <a:solidFill>
            <a:srgbClr val="F0244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pt-BR" sz="2358" dirty="0"/>
              <a:t>TÉCNICO EM INFORMÁTICA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-1686292" y="-3266516"/>
            <a:ext cx="5268" cy="14907196"/>
          </a:xfrm>
          <a:prstGeom prst="line">
            <a:avLst/>
          </a:prstGeom>
          <a:ln w="76200">
            <a:solidFill>
              <a:srgbClr val="8C0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B5F51435-4D34-4E30-AD87-BDEBFE22A8A8}"/>
              </a:ext>
            </a:extLst>
          </p:cNvPr>
          <p:cNvSpPr txBox="1"/>
          <p:nvPr/>
        </p:nvSpPr>
        <p:spPr>
          <a:xfrm>
            <a:off x="292342" y="6412505"/>
            <a:ext cx="4932184" cy="28979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350" b="1" dirty="0"/>
              <a:t/>
            </a:r>
            <a:br>
              <a:rPr lang="pt-BR" sz="1350" b="1" dirty="0"/>
            </a:br>
            <a:endParaRPr lang="pt-BR" sz="1350" dirty="0"/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38EF85FE-4EE4-49E7-B027-5A41A92F9538}"/>
              </a:ext>
            </a:extLst>
          </p:cNvPr>
          <p:cNvSpPr txBox="1"/>
          <p:nvPr/>
        </p:nvSpPr>
        <p:spPr>
          <a:xfrm>
            <a:off x="238699" y="7843773"/>
            <a:ext cx="4362118" cy="18965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OBJETIVO GERAL</a:t>
            </a:r>
            <a:b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t-B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	O objetivo principal do projeto é </a:t>
            </a:r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desenvolver um site acessível e funcional para venda de carros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, com menos burocracia e taxas reduzidas, gerar concorrência no mercado regional, além é claro transformar o projeto em um serviço profissional atuante na região.</a:t>
            </a:r>
          </a:p>
          <a:p>
            <a:endParaRPr lang="pt-B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61C954B1-A83C-4391-9783-B4CACE49EC84}"/>
              </a:ext>
            </a:extLst>
          </p:cNvPr>
          <p:cNvSpPr txBox="1"/>
          <p:nvPr/>
        </p:nvSpPr>
        <p:spPr>
          <a:xfrm>
            <a:off x="9222995" y="6335259"/>
            <a:ext cx="3757822" cy="3422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1428" b="1" dirty="0"/>
              <a:t/>
            </a:r>
            <a:br>
              <a:rPr lang="pt-BR" sz="1428" b="1" dirty="0"/>
            </a:br>
            <a:endParaRPr lang="pt-BR" sz="1428" dirty="0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4A705611-D730-467A-8D9D-463A629029A1}"/>
              </a:ext>
            </a:extLst>
          </p:cNvPr>
          <p:cNvSpPr txBox="1"/>
          <p:nvPr/>
        </p:nvSpPr>
        <p:spPr>
          <a:xfrm>
            <a:off x="4707375" y="2558770"/>
            <a:ext cx="4303922" cy="55969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METODOLOGIA</a:t>
            </a:r>
          </a:p>
          <a:p>
            <a:pPr algn="ctr"/>
            <a:endParaRPr lang="pt-B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	Ouve uma pesquisa realizada com base em jornais, sites especializados e órgãos do setor automobilístico, analisando dados recentes do mercado automotivo.</a:t>
            </a: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	O setor passa por digitalização, com venda multicanal, relacionamento online, uso de dados, inteligência artificial e realidade virtual, que expandem toda a indústria. </a:t>
            </a: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	O mercado brasileiro apresentou forte crescimento, com aumento de 15% nos emplacamentos em 2024, sendo um dos que mais crescem no mundo.</a:t>
            </a: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	O setor automotivo movimenta a economia, gera empregos e integra cadeias produtivas nacionais e globais.</a:t>
            </a: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	Entre os avanços estão veículos elétricos e conectividade. Os principais desafios incluem altos impostos, pouca competitividade e necessidade de maior investimento tecnológico.</a:t>
            </a: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BR" sz="1200" dirty="0"/>
              <a:t> 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Dessa forma, é possível observar que o setor automobilístico combina avanços importantes com obstáculos reais, exigindo modernização contínua para manter sua relevância econômica e competitiva.</a:t>
            </a:r>
          </a:p>
          <a:p>
            <a:pPr algn="just"/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	Neste contexto um site para vendas de carros seria bom tanto para a academia local quanto para criar concorrência  neste ramo.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3616773" y="2691149"/>
            <a:ext cx="4362118" cy="20349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CONCLUSÃO</a:t>
            </a:r>
          </a:p>
          <a:p>
            <a:pPr algn="just"/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A expectativa é que o site atenda às necessidades da comunidade local, tornando-se uma ferramenta útil e eficiente para a venda de veículos, além de fomentar a concorrência e o desenvolvimento econômico regional. Futuramente, há a intenção de profissionalizar a iniciativa e consolidar a marca no mercado.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0" y="9490558"/>
            <a:ext cx="18288000" cy="790656"/>
          </a:xfrm>
          <a:prstGeom prst="rect">
            <a:avLst/>
          </a:prstGeom>
          <a:gradFill flip="none" rotWithShape="1">
            <a:gsLst>
              <a:gs pos="100000">
                <a:srgbClr val="8C004F"/>
              </a:gs>
              <a:gs pos="80000">
                <a:srgbClr val="F0244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8992" tIns="24496" rIns="48992" bIns="24496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/>
          </a:lstStyle>
          <a:p>
            <a:endParaRPr lang="pt-BR" sz="964" dirty="0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1659" y="9460662"/>
            <a:ext cx="3698254" cy="892600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1923" y="9627999"/>
            <a:ext cx="885714" cy="557938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713" y="-121095"/>
            <a:ext cx="1968350" cy="1425290"/>
          </a:xfrm>
          <a:prstGeom prst="rect">
            <a:avLst/>
          </a:prstGeom>
        </p:spPr>
      </p:pic>
      <p:sp>
        <p:nvSpPr>
          <p:cNvPr id="36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2483" y="1452617"/>
            <a:ext cx="106574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100" b="1" cap="all" dirty="0">
                <a:latin typeface="Arial" pitchFamily="34" charset="0"/>
                <a:cs typeface="Arial" pitchFamily="34" charset="0"/>
              </a:rPr>
              <a:t>Gabriel Bernardo Pereira, Gabriel nunes Maia, Iasmin dos santos silva, </a:t>
            </a:r>
            <a:r>
              <a:rPr lang="pt-BR" sz="1100" b="1" cap="all" dirty="0" err="1">
                <a:latin typeface="Arial" pitchFamily="34" charset="0"/>
                <a:cs typeface="Arial" pitchFamily="34" charset="0"/>
              </a:rPr>
              <a:t>luis</a:t>
            </a:r>
            <a:r>
              <a:rPr lang="pt-BR" sz="1100" b="1" cap="all" dirty="0">
                <a:latin typeface="Arial" pitchFamily="34" charset="0"/>
                <a:cs typeface="Arial" pitchFamily="34" charset="0"/>
              </a:rPr>
              <a:t> Felipe rocha da silva, Nicolas rodrigues da silva </a:t>
            </a:r>
          </a:p>
          <a:p>
            <a:pPr algn="ctr"/>
            <a:r>
              <a:rPr lang="pt-BR" sz="1100" b="1" dirty="0">
                <a:latin typeface="Arial" pitchFamily="34" charset="0"/>
                <a:cs typeface="Arial" pitchFamily="34" charset="0"/>
              </a:rPr>
              <a:t>Orientadores: </a:t>
            </a:r>
            <a:r>
              <a:rPr lang="pt-BR" sz="1100" dirty="0" err="1">
                <a:latin typeface="Arial" panose="020B0604020202020204" pitchFamily="34" charset="0"/>
                <a:cs typeface="Arial" panose="020B0604020202020204" pitchFamily="34" charset="0"/>
              </a:rPr>
              <a:t>Luis</a:t>
            </a:r>
            <a:r>
              <a:rPr lang="pt-BR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100" dirty="0" err="1">
                <a:latin typeface="Arial" panose="020B0604020202020204" pitchFamily="34" charset="0"/>
                <a:cs typeface="Arial" panose="020B0604020202020204" pitchFamily="34" charset="0"/>
              </a:rPr>
              <a:t>Antonio</a:t>
            </a:r>
            <a:r>
              <a:rPr lang="pt-BR" sz="1100" dirty="0">
                <a:latin typeface="Arial" panose="020B0604020202020204" pitchFamily="34" charset="0"/>
                <a:cs typeface="Arial" panose="020B0604020202020204" pitchFamily="34" charset="0"/>
              </a:rPr>
              <a:t> Rabelo de Paula,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 Ronaldo Aparecido</a:t>
            </a:r>
            <a:r>
              <a:rPr lang="pt-BR" sz="1200" b="1" dirty="0">
                <a:latin typeface="Arial" panose="020B0604020202020204" pitchFamily="34" charset="0"/>
                <a:cs typeface="Arial" pitchFamily="34" charset="0"/>
              </a:rPr>
              <a:t>  </a:t>
            </a:r>
            <a:r>
              <a:rPr lang="pt-BR" sz="1200" dirty="0" err="1">
                <a:latin typeface="Arial" panose="020B0604020202020204" pitchFamily="34" charset="0"/>
                <a:cs typeface="Arial" panose="020B0604020202020204" pitchFamily="34" charset="0"/>
              </a:rPr>
              <a:t>Tascin</a:t>
            </a:r>
            <a:r>
              <a:rPr lang="pt-B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endParaRPr lang="pt-BR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Imagem 12" descr="Interface gráfica do usuário, Site&#10;&#10;O conteúdo gerado por IA pode estar incorreto.">
            <a:extLst>
              <a:ext uri="{FF2B5EF4-FFF2-40B4-BE49-F238E27FC236}">
                <a16:creationId xmlns:a16="http://schemas.microsoft.com/office/drawing/2014/main" id="{5C2F3394-B7C9-ADA5-632D-258EDD3B74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90" y="5306391"/>
            <a:ext cx="4164193" cy="2212227"/>
          </a:xfrm>
          <a:prstGeom prst="rect">
            <a:avLst/>
          </a:prstGeom>
        </p:spPr>
      </p:pic>
      <p:pic>
        <p:nvPicPr>
          <p:cNvPr id="15" name="Imagem 14" descr="Interface gráfica do usuário, Site">
            <a:extLst>
              <a:ext uri="{FF2B5EF4-FFF2-40B4-BE49-F238E27FC236}">
                <a16:creationId xmlns:a16="http://schemas.microsoft.com/office/drawing/2014/main" id="{267D5FC1-2567-5EF8-6797-869D43C6A1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306" y="2558770"/>
            <a:ext cx="4245369" cy="2264197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62AA3C5A-FFB4-4C8A-A21A-A6060EFE28C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881" y="7056508"/>
            <a:ext cx="4264109" cy="2079836"/>
          </a:xfrm>
          <a:prstGeom prst="rect">
            <a:avLst/>
          </a:prstGeom>
        </p:spPr>
      </p:pic>
      <p:cxnSp>
        <p:nvCxnSpPr>
          <p:cNvPr id="26" name="Conector reto 25">
            <a:extLst>
              <a:ext uri="{FF2B5EF4-FFF2-40B4-BE49-F238E27FC236}">
                <a16:creationId xmlns:a16="http://schemas.microsoft.com/office/drawing/2014/main" id="{64FAAE2C-0ED3-48ED-AA69-4B75EB70F3F1}"/>
              </a:ext>
            </a:extLst>
          </p:cNvPr>
          <p:cNvCxnSpPr>
            <a:cxnSpLocks/>
          </p:cNvCxnSpPr>
          <p:nvPr/>
        </p:nvCxnSpPr>
        <p:spPr>
          <a:xfrm flipH="1">
            <a:off x="4638540" y="2472642"/>
            <a:ext cx="47142" cy="7017916"/>
          </a:xfrm>
          <a:prstGeom prst="line">
            <a:avLst/>
          </a:prstGeom>
          <a:ln w="76200">
            <a:solidFill>
              <a:srgbClr val="8C00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m 8">
            <a:extLst>
              <a:ext uri="{FF2B5EF4-FFF2-40B4-BE49-F238E27FC236}">
                <a16:creationId xmlns:a16="http://schemas.microsoft.com/office/drawing/2014/main" id="{507F93C4-C0D1-4DD8-BBAC-F18DE2784F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03195" y="2472642"/>
            <a:ext cx="128027" cy="7065876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55E97548-D33A-44B8-BE13-8E3F49B6D6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433351" y="2458618"/>
            <a:ext cx="128027" cy="706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967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1699</TotalTime>
  <Words>62</Words>
  <Application>Microsoft Office PowerPoint</Application>
  <PresentationFormat>Personalizar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Coordenador</cp:lastModifiedBy>
  <cp:revision>108</cp:revision>
  <dcterms:created xsi:type="dcterms:W3CDTF">2017-11-28T14:46:21Z</dcterms:created>
  <dcterms:modified xsi:type="dcterms:W3CDTF">2025-12-16T10:31:28Z</dcterms:modified>
</cp:coreProperties>
</file>